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4" r:id="rId9"/>
    <p:sldId id="266" r:id="rId10"/>
    <p:sldId id="268" r:id="rId11"/>
    <p:sldId id="267"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348" y="2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43BD79-E334-4D95-9D6D-71E88B7E5226}" type="datetimeFigureOut">
              <a:rPr lang="en-US" smtClean="0"/>
              <a:pPr/>
              <a:t>2/10/2019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071E35-9F5D-44AD-A55B-27272D92803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Plans to</a:t>
            </a:r>
            <a:r>
              <a:rPr lang="en-US" baseline="0" dirty="0" smtClean="0"/>
              <a:t> achieve organizational matrix </a:t>
            </a:r>
            <a:r>
              <a:rPr lang="en-US" dirty="0" smtClean="0"/>
              <a:t>Corresponding</a:t>
            </a:r>
            <a:r>
              <a:rPr lang="en-US" baseline="0" dirty="0" smtClean="0"/>
              <a:t> matrices </a:t>
            </a:r>
            <a:r>
              <a:rPr lang="en-US" sz="1200" b="0" i="0" kern="1200" dirty="0" smtClean="0">
                <a:solidFill>
                  <a:schemeClr val="tx1"/>
                </a:solidFill>
                <a:latin typeface="+mn-lt"/>
                <a:ea typeface="+mn-ea"/>
                <a:cs typeface="+mn-cs"/>
              </a:rPr>
              <a:t>on strategic goals and a set of themes that can help by</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prioritizing precise initiatives within organization.  Top priority and agree on how those priorities fit into</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strategic goals</a:t>
            </a:r>
            <a:endParaRPr lang="en-US" dirty="0"/>
          </a:p>
        </p:txBody>
      </p:sp>
      <p:sp>
        <p:nvSpPr>
          <p:cNvPr id="4" name="Slide Number Placeholder 3"/>
          <p:cNvSpPr>
            <a:spLocks noGrp="1"/>
          </p:cNvSpPr>
          <p:nvPr>
            <p:ph type="sldNum" sz="quarter" idx="10"/>
          </p:nvPr>
        </p:nvSpPr>
        <p:spPr/>
        <p:txBody>
          <a:bodyPr/>
          <a:lstStyle/>
          <a:p>
            <a:fld id="{8F071E35-9F5D-44AD-A55B-27272D92803C}"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Plans of the ways to communicate plans to the stakeholders and constituencies are, identification of those who are associated with the project. Community which will benefit or will be affected with the programmed project. Once the community has been identified it is very </a:t>
            </a:r>
            <a:r>
              <a:rPr lang="en-US" baseline="0" dirty="0" err="1" smtClean="0"/>
              <a:t>importantfor</a:t>
            </a:r>
            <a:r>
              <a:rPr lang="en-US" baseline="0" dirty="0" smtClean="0"/>
              <a:t> the organization to illustrate how different stakeholders will benefit from the program. Thereafter , there is need to clearly state the objective and the </a:t>
            </a:r>
            <a:r>
              <a:rPr lang="en-US" baseline="0" dirty="0" err="1" smtClean="0"/>
              <a:t>misssion</a:t>
            </a:r>
            <a:r>
              <a:rPr lang="en-US" baseline="0" dirty="0" smtClean="0"/>
              <a:t> of the project and having guidelines on action [plan by setting changes organization sought to bring.</a:t>
            </a:r>
            <a:endParaRPr lang="en-US" dirty="0"/>
          </a:p>
        </p:txBody>
      </p:sp>
      <p:sp>
        <p:nvSpPr>
          <p:cNvPr id="4" name="Slide Number Placeholder 3"/>
          <p:cNvSpPr>
            <a:spLocks noGrp="1"/>
          </p:cNvSpPr>
          <p:nvPr>
            <p:ph type="sldNum" sz="quarter" idx="10"/>
          </p:nvPr>
        </p:nvSpPr>
        <p:spPr/>
        <p:txBody>
          <a:bodyPr/>
          <a:lstStyle/>
          <a:p>
            <a:fld id="{8F071E35-9F5D-44AD-A55B-27272D92803C}"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Key</a:t>
            </a:r>
            <a:r>
              <a:rPr lang="en-US" baseline="0" dirty="0" smtClean="0"/>
              <a:t> groups or individuals that the organization needs to communicate with are; management and staff, these are the vital group of people that the organization should communicate its objective and mission. Since management are very important in the implementation of the organization programs they should be aware of the mission, objective and goals of an organization. Second group of people that the organization needs to communicate with are constituencies and stakeholders because they are very essential to ensures implementation of the sustaining  strategic direction. Third group are the management committee whose primary work is to ensure to ensure that organization is operating towards achieving its goals, evaluating the progress and monitoring the impact of project on the community. The last group which should be considered when communicating with key groups of people are community activist and funding bodies who usually contributes a lot to ensure that organization receives adequate funds to enable smooth operation ‘</a:t>
            </a:r>
          </a:p>
        </p:txBody>
      </p:sp>
      <p:sp>
        <p:nvSpPr>
          <p:cNvPr id="4" name="Slide Number Placeholder 3"/>
          <p:cNvSpPr>
            <a:spLocks noGrp="1"/>
          </p:cNvSpPr>
          <p:nvPr>
            <p:ph type="sldNum" sz="quarter" idx="10"/>
          </p:nvPr>
        </p:nvSpPr>
        <p:spPr/>
        <p:txBody>
          <a:bodyPr/>
          <a:lstStyle/>
          <a:p>
            <a:fld id="{8F071E35-9F5D-44AD-A55B-27272D92803C}"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None/>
            </a:pPr>
            <a:r>
              <a:rPr lang="en-US" sz="1200" dirty="0" smtClean="0">
                <a:latin typeface="Times New Roman" pitchFamily="18" charset="0"/>
                <a:cs typeface="Times New Roman" pitchFamily="18" charset="0"/>
              </a:rPr>
              <a:t>Marginalized groups may not be reached if they cannot speak the mainstream language,</a:t>
            </a:r>
            <a:r>
              <a:rPr lang="en-US" sz="1200" baseline="0" dirty="0" smtClean="0">
                <a:latin typeface="Times New Roman" pitchFamily="18" charset="0"/>
                <a:cs typeface="Times New Roman" pitchFamily="18" charset="0"/>
              </a:rPr>
              <a:t> so there is needed to change communication channels if the mainstream will only reach the majority groups and leave out the marginalized group who are the main target of the project. </a:t>
            </a:r>
            <a:endParaRPr lang="en-US" sz="1200" dirty="0" smtClean="0">
              <a:latin typeface="Times New Roman" pitchFamily="18" charset="0"/>
              <a:cs typeface="Times New Roman" pitchFamily="18" charset="0"/>
            </a:endParaRPr>
          </a:p>
          <a:p>
            <a:pPr>
              <a:lnSpc>
                <a:spcPct val="200000"/>
              </a:lnSpc>
              <a:buNone/>
            </a:pPr>
            <a:r>
              <a:rPr lang="en-US" sz="1200" dirty="0" smtClean="0">
                <a:latin typeface="Times New Roman" pitchFamily="18" charset="0"/>
                <a:cs typeface="Times New Roman" pitchFamily="18" charset="0"/>
              </a:rPr>
              <a:t>Put limitation on activism campaign that may need adjustment in plans.</a:t>
            </a:r>
          </a:p>
        </p:txBody>
      </p:sp>
      <p:sp>
        <p:nvSpPr>
          <p:cNvPr id="4" name="Slide Number Placeholder 3"/>
          <p:cNvSpPr>
            <a:spLocks noGrp="1"/>
          </p:cNvSpPr>
          <p:nvPr>
            <p:ph type="sldNum" sz="quarter" idx="10"/>
          </p:nvPr>
        </p:nvSpPr>
        <p:spPr/>
        <p:txBody>
          <a:bodyPr/>
          <a:lstStyle/>
          <a:p>
            <a:fld id="{8F071E35-9F5D-44AD-A55B-27272D92803C}"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organization</a:t>
            </a:r>
            <a:r>
              <a:rPr lang="en-US" baseline="0" dirty="0" smtClean="0"/>
              <a:t> to achieve its goal the following changes should be considered; first one is elimination of certain cultural habits among employees for example time wastage among employees and blame games. Organization should accept mistake and look way forward of correcting s such must and ensuring that it does no happen again. Secondly organization should instill self-discipline and diminish destruction of the organizational properties, these will ensures that employees will take full responsibility for any mistake that might occur. Organization should have daily goals setting  which are more achievable and in turns leads to achievement of the long term goals or the organization. Lastly organization should track the progress and have good time management, these will ensures that an slit problem or diversion from the organizational goals can be foreseen at very early stage and corrective measures stilled immediately.</a:t>
            </a:r>
            <a:endParaRPr lang="en-US" dirty="0"/>
          </a:p>
        </p:txBody>
      </p:sp>
      <p:sp>
        <p:nvSpPr>
          <p:cNvPr id="4" name="Slide Number Placeholder 3"/>
          <p:cNvSpPr>
            <a:spLocks noGrp="1"/>
          </p:cNvSpPr>
          <p:nvPr>
            <p:ph type="sldNum" sz="quarter" idx="10"/>
          </p:nvPr>
        </p:nvSpPr>
        <p:spPr/>
        <p:txBody>
          <a:bodyPr/>
          <a:lstStyle/>
          <a:p>
            <a:fld id="{8F071E35-9F5D-44AD-A55B-27272D92803C}"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Success of the strategic</a:t>
            </a:r>
            <a:r>
              <a:rPr lang="en-US" baseline="0" dirty="0" smtClean="0"/>
              <a:t> plan is evaluated by comparing the reported data and recent data within the organization to identify if there is an improvement or diversion in the system. Organization can check number of customers they offer services and check if there is an improvement or reduction. Secondly organization can use productivity versus measuring cost effectiveness to evaluate success of the strategic plan. Lastly by checking the quality and accuracy in goods and services an organization </a:t>
            </a:r>
            <a:endParaRPr lang="en-US" dirty="0"/>
          </a:p>
        </p:txBody>
      </p:sp>
      <p:sp>
        <p:nvSpPr>
          <p:cNvPr id="4" name="Slide Number Placeholder 3"/>
          <p:cNvSpPr>
            <a:spLocks noGrp="1"/>
          </p:cNvSpPr>
          <p:nvPr>
            <p:ph type="sldNum" sz="quarter" idx="10"/>
          </p:nvPr>
        </p:nvSpPr>
        <p:spPr/>
        <p:txBody>
          <a:bodyPr/>
          <a:lstStyle/>
          <a:p>
            <a:fld id="{8F071E35-9F5D-44AD-A55B-27272D92803C}"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Data can be collected through</a:t>
            </a:r>
            <a:r>
              <a:rPr lang="en-US" baseline="0" dirty="0" smtClean="0"/>
              <a:t> the following ways; firstly using questionnaires, checklist and surveys one can collect primary data that can be used to get information to evaluate weather organization have achieved specific goals and outcomes. Apart from questionnaire organization can collect data through the use of interviews and documentation reviews to get vital data that  can be used to evaluate organization progress towards its goal. Last but not least organization can use focus groups and case studies to get information to evaluate its achievements towards its goals.</a:t>
            </a:r>
            <a:endParaRPr lang="en-US" dirty="0"/>
          </a:p>
        </p:txBody>
      </p:sp>
      <p:sp>
        <p:nvSpPr>
          <p:cNvPr id="4" name="Slide Number Placeholder 3"/>
          <p:cNvSpPr>
            <a:spLocks noGrp="1"/>
          </p:cNvSpPr>
          <p:nvPr>
            <p:ph type="sldNum" sz="quarter" idx="10"/>
          </p:nvPr>
        </p:nvSpPr>
        <p:spPr/>
        <p:txBody>
          <a:bodyPr/>
          <a:lstStyle/>
          <a:p>
            <a:fld id="{8F071E35-9F5D-44AD-A55B-27272D92803C}"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implementing</a:t>
            </a:r>
            <a:r>
              <a:rPr lang="en-US" baseline="0" dirty="0" smtClean="0"/>
              <a:t> plan and strategic direction leaders has the following roles; should be able to convince employees and stakeholders about the importance of the project and influence their attitudes and view point of the project. Secondly  influence employees to work extra hard towards' attainment of the organizational goals these can be done be giving awards to best performing employee as way to motivate them. </a:t>
            </a:r>
          </a:p>
          <a:p>
            <a:r>
              <a:rPr lang="en-US" baseline="0" dirty="0" smtClean="0"/>
              <a:t>There are many leadership and health care theories that support this role which includes; collaborative leadership which focus on </a:t>
            </a:r>
            <a:r>
              <a:rPr lang="en-US" baseline="0" dirty="0" err="1" smtClean="0"/>
              <a:t>th</a:t>
            </a:r>
            <a:r>
              <a:rPr lang="en-US" baseline="0" dirty="0" smtClean="0"/>
              <a:t> supervision and the group performance</a:t>
            </a:r>
            <a:endParaRPr lang="en-US" dirty="0"/>
          </a:p>
        </p:txBody>
      </p:sp>
      <p:sp>
        <p:nvSpPr>
          <p:cNvPr id="4" name="Slide Number Placeholder 3"/>
          <p:cNvSpPr>
            <a:spLocks noGrp="1"/>
          </p:cNvSpPr>
          <p:nvPr>
            <p:ph type="sldNum" sz="quarter" idx="10"/>
          </p:nvPr>
        </p:nvSpPr>
        <p:spPr/>
        <p:txBody>
          <a:bodyPr/>
          <a:lstStyle/>
          <a:p>
            <a:fld id="{8F071E35-9F5D-44AD-A55B-27272D92803C}"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C1CFD8C0-B31B-424F-B940-4EAB2F07B369}"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sndAc>
      <p:stSnd>
        <p:snd r:embed="rId1" name="cashreg.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CFD8C0-B31B-424F-B940-4EAB2F07B369}"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sndAc>
      <p:stSnd>
        <p:snd r:embed="rId1" name="cashreg.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CFD8C0-B31B-424F-B940-4EAB2F07B369}"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sndAc>
      <p:stSnd>
        <p:snd r:embed="rId1" name="cashreg.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9EB8BC78-A085-435E-BCE6-B4E36C615193}" type="datetimeFigureOut">
              <a:rPr lang="en-US" smtClean="0"/>
              <a:pPr/>
              <a:t>2/10/2019</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B8BC78-A085-435E-BCE6-B4E36C615193}" type="datetimeFigureOut">
              <a:rPr lang="en-US" smtClean="0"/>
              <a:pPr/>
              <a:t>2/10/2019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CFD8C0-B31B-424F-B940-4EAB2F07B369}" type="slidenum">
              <a:rPr lang="en-US" smtClean="0"/>
              <a:pPr/>
              <a:t>‹#›</a:t>
            </a:fld>
            <a:endParaRPr lang="en-US"/>
          </a:p>
        </p:txBody>
      </p:sp>
    </p:spTree>
  </p:cSld>
  <p:clrMapOvr>
    <a:masterClrMapping/>
  </p:clrMapOvr>
  <p:transition>
    <p:wedge/>
    <p:sndAc>
      <p:stSnd>
        <p:snd r:embed="rId1" name="cashreg.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9EB8BC78-A085-435E-BCE6-B4E36C615193}" type="datetimeFigureOut">
              <a:rPr lang="en-US" smtClean="0"/>
              <a:pPr/>
              <a:t>2/10/2019</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C1CFD8C0-B31B-424F-B940-4EAB2F07B3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edge/>
    <p:sndAc>
      <p:stSnd>
        <p:snd r:embed="rId13" name="cashreg.wav"/>
      </p:stSnd>
    </p:sndAc>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nSpc>
                <a:spcPct val="200000"/>
              </a:lnSpc>
            </a:pPr>
            <a:r>
              <a:rPr lang="en-US" sz="2400" dirty="0" smtClean="0">
                <a:latin typeface="Times New Roman" pitchFamily="18" charset="0"/>
                <a:cs typeface="Times New Roman" pitchFamily="18" charset="0"/>
              </a:rPr>
              <a:t>Presentation of the key strategic plan you develop in the assessment 2</a:t>
            </a: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pPr>
              <a:lnSpc>
                <a:spcPct val="200000"/>
              </a:lnSpc>
            </a:pPr>
            <a:r>
              <a:rPr lang="en-US" sz="1800" dirty="0" smtClean="0">
                <a:latin typeface="Times New Roman" pitchFamily="18" charset="0"/>
                <a:cs typeface="Times New Roman" pitchFamily="18" charset="0"/>
              </a:rPr>
              <a:t>Student affiliation </a:t>
            </a:r>
          </a:p>
          <a:p>
            <a:pPr>
              <a:lnSpc>
                <a:spcPct val="200000"/>
              </a:lnSpc>
            </a:pPr>
            <a:r>
              <a:rPr lang="en-US" sz="1800" dirty="0" smtClean="0">
                <a:latin typeface="Times New Roman" pitchFamily="18" charset="0"/>
                <a:cs typeface="Times New Roman" pitchFamily="18" charset="0"/>
              </a:rPr>
              <a:t>Institution affiliation</a:t>
            </a:r>
            <a:endParaRPr lang="en-US" sz="1800" dirty="0">
              <a:latin typeface="Times New Roman" pitchFamily="18" charset="0"/>
              <a:cs typeface="Times New Roman" pitchFamily="18" charset="0"/>
            </a:endParaRPr>
          </a:p>
        </p:txBody>
      </p:sp>
    </p:spTree>
  </p:cSld>
  <p:clrMapOvr>
    <a:masterClrMapping/>
  </p:clrMapOvr>
  <p:transition>
    <p:wedge/>
    <p:sndAc>
      <p:stSnd>
        <p:snd r:embed="rId2" name="cashreg.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Plans to achieve main goals </a:t>
            </a:r>
            <a:endParaRPr lang="en-US" dirty="0"/>
          </a:p>
        </p:txBody>
      </p:sp>
      <p:sp>
        <p:nvSpPr>
          <p:cNvPr id="3" name="Content Placeholder 2"/>
          <p:cNvSpPr>
            <a:spLocks noGrp="1"/>
          </p:cNvSpPr>
          <p:nvPr>
            <p:ph idx="1"/>
          </p:nvPr>
        </p:nvSpPr>
        <p:spPr/>
        <p:txBody>
          <a:bodyPr>
            <a:normAutofit fontScale="92500" lnSpcReduction="20000"/>
          </a:bodyPr>
          <a:lstStyle/>
          <a:p>
            <a:pPr>
              <a:lnSpc>
                <a:spcPct val="200000"/>
              </a:lnSpc>
              <a:buNone/>
            </a:pPr>
            <a:r>
              <a:rPr lang="en-US" sz="1600" dirty="0" smtClean="0">
                <a:latin typeface="Times New Roman" pitchFamily="18" charset="0"/>
                <a:cs typeface="Times New Roman" pitchFamily="18" charset="0"/>
              </a:rPr>
              <a:t>Corresponding metrics</a:t>
            </a:r>
          </a:p>
          <a:p>
            <a:pPr>
              <a:lnSpc>
                <a:spcPct val="200000"/>
              </a:lnSpc>
              <a:buFont typeface="Wingdings" pitchFamily="2" charset="2"/>
              <a:buChar char="Ø"/>
            </a:pPr>
            <a:r>
              <a:rPr lang="en-US" sz="1600" dirty="0" smtClean="0">
                <a:latin typeface="Times New Roman" pitchFamily="18" charset="0"/>
                <a:cs typeface="Times New Roman" pitchFamily="18" charset="0"/>
              </a:rPr>
              <a:t>Start by specifying the organization goals</a:t>
            </a:r>
          </a:p>
          <a:p>
            <a:pPr>
              <a:lnSpc>
                <a:spcPct val="200000"/>
              </a:lnSpc>
              <a:buFont typeface="Wingdings" pitchFamily="2" charset="2"/>
              <a:buChar char="Ø"/>
            </a:pPr>
            <a:r>
              <a:rPr lang="en-US" sz="1600" dirty="0" smtClean="0">
                <a:latin typeface="Times New Roman" pitchFamily="18" charset="0"/>
                <a:cs typeface="Times New Roman" pitchFamily="18" charset="0"/>
              </a:rPr>
              <a:t>Filling information about the project</a:t>
            </a:r>
          </a:p>
          <a:p>
            <a:pPr>
              <a:lnSpc>
                <a:spcPct val="200000"/>
              </a:lnSpc>
              <a:buFont typeface="Wingdings" pitchFamily="2" charset="2"/>
              <a:buChar char="Ø"/>
            </a:pPr>
            <a:r>
              <a:rPr lang="en-US" sz="1600" dirty="0" smtClean="0">
                <a:latin typeface="Times New Roman" pitchFamily="18" charset="0"/>
                <a:cs typeface="Times New Roman" pitchFamily="18" charset="0"/>
              </a:rPr>
              <a:t>Review the goals that an organization desires</a:t>
            </a:r>
          </a:p>
          <a:p>
            <a:pPr>
              <a:lnSpc>
                <a:spcPct val="200000"/>
              </a:lnSpc>
              <a:buNone/>
            </a:pPr>
            <a:endParaRPr lang="en-US" sz="1600" dirty="0" smtClean="0">
              <a:latin typeface="Times New Roman" pitchFamily="18" charset="0"/>
              <a:cs typeface="Times New Roman" pitchFamily="18" charset="0"/>
            </a:endParaRPr>
          </a:p>
          <a:p>
            <a:pPr>
              <a:lnSpc>
                <a:spcPct val="200000"/>
              </a:lnSpc>
              <a:buNone/>
            </a:pPr>
            <a:r>
              <a:rPr lang="en-US" sz="1600" dirty="0" smtClean="0">
                <a:latin typeface="Times New Roman" pitchFamily="18" charset="0"/>
                <a:cs typeface="Times New Roman" pitchFamily="18" charset="0"/>
              </a:rPr>
              <a:t>Initiative to help the desired quality </a:t>
            </a:r>
          </a:p>
          <a:p>
            <a:pPr>
              <a:lnSpc>
                <a:spcPct val="200000"/>
              </a:lnSpc>
              <a:buFont typeface="Wingdings" pitchFamily="2" charset="2"/>
              <a:buChar char="Ø"/>
            </a:pPr>
            <a:r>
              <a:rPr lang="en-US" sz="1600" dirty="0" smtClean="0">
                <a:latin typeface="Times New Roman" pitchFamily="18" charset="0"/>
                <a:cs typeface="Times New Roman" pitchFamily="18" charset="0"/>
              </a:rPr>
              <a:t>Putting priority on communication</a:t>
            </a:r>
          </a:p>
          <a:p>
            <a:pPr>
              <a:lnSpc>
                <a:spcPct val="200000"/>
              </a:lnSpc>
              <a:buFont typeface="Wingdings" pitchFamily="2" charset="2"/>
              <a:buChar char="Ø"/>
            </a:pPr>
            <a:r>
              <a:rPr lang="en-US" sz="1600" dirty="0" smtClean="0">
                <a:latin typeface="Times New Roman" pitchFamily="18" charset="0"/>
                <a:cs typeface="Times New Roman" pitchFamily="18" charset="0"/>
              </a:rPr>
              <a:t>Continues engagement of stakeholders</a:t>
            </a:r>
          </a:p>
          <a:p>
            <a:pPr>
              <a:lnSpc>
                <a:spcPct val="200000"/>
              </a:lnSpc>
              <a:buFont typeface="Wingdings" pitchFamily="2" charset="2"/>
              <a:buChar char="Ø"/>
            </a:pPr>
            <a:r>
              <a:rPr lang="en-US" sz="1600" dirty="0" smtClean="0">
                <a:latin typeface="Times New Roman" pitchFamily="18" charset="0"/>
                <a:cs typeface="Times New Roman" pitchFamily="18" charset="0"/>
              </a:rPr>
              <a:t>Allowing stakeholders to participate </a:t>
            </a:r>
          </a:p>
          <a:p>
            <a:pPr>
              <a:lnSpc>
                <a:spcPct val="200000"/>
              </a:lnSpc>
              <a:buNone/>
            </a:pPr>
            <a:endParaRPr lang="en-US" sz="1600" dirty="0" smtClean="0">
              <a:latin typeface="Times New Roman" pitchFamily="18" charset="0"/>
              <a:cs typeface="Times New Roman" pitchFamily="18" charset="0"/>
            </a:endParaRPr>
          </a:p>
        </p:txBody>
      </p:sp>
    </p:spTree>
  </p:cSld>
  <p:clrMapOvr>
    <a:masterClrMapping/>
  </p:clrMapOvr>
  <p:transition>
    <p:wedge/>
    <p:sndAc>
      <p:stSnd>
        <p:snd r:embed="rId3" name="cashreg.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conti</a:t>
            </a:r>
            <a:endParaRPr lang="en-US" dirty="0"/>
          </a:p>
        </p:txBody>
      </p:sp>
      <p:sp>
        <p:nvSpPr>
          <p:cNvPr id="3" name="Content Placeholder 2"/>
          <p:cNvSpPr>
            <a:spLocks noGrp="1"/>
          </p:cNvSpPr>
          <p:nvPr>
            <p:ph idx="1"/>
          </p:nvPr>
        </p:nvSpPr>
        <p:spPr/>
        <p:txBody>
          <a:bodyPr>
            <a:normAutofit/>
          </a:bodyPr>
          <a:lstStyle/>
          <a:p>
            <a:pPr>
              <a:lnSpc>
                <a:spcPct val="200000"/>
              </a:lnSpc>
              <a:buNone/>
            </a:pPr>
            <a:r>
              <a:rPr lang="en-US" sz="1600" dirty="0" smtClean="0">
                <a:latin typeface="Times New Roman" pitchFamily="18" charset="0"/>
                <a:cs typeface="Times New Roman" pitchFamily="18" charset="0"/>
              </a:rPr>
              <a:t>Target</a:t>
            </a:r>
          </a:p>
          <a:p>
            <a:pPr>
              <a:lnSpc>
                <a:spcPct val="200000"/>
              </a:lnSpc>
            </a:pPr>
            <a:r>
              <a:rPr lang="en-US" sz="1600" dirty="0" smtClean="0">
                <a:latin typeface="Times New Roman" pitchFamily="18" charset="0"/>
                <a:cs typeface="Times New Roman" pitchFamily="18" charset="0"/>
              </a:rPr>
              <a:t>have yearly target</a:t>
            </a:r>
          </a:p>
          <a:p>
            <a:pPr>
              <a:lnSpc>
                <a:spcPct val="200000"/>
              </a:lnSpc>
            </a:pPr>
            <a:r>
              <a:rPr lang="en-US" sz="1600" dirty="0" smtClean="0">
                <a:latin typeface="Times New Roman" pitchFamily="18" charset="0"/>
                <a:cs typeface="Times New Roman" pitchFamily="18" charset="0"/>
              </a:rPr>
              <a:t>Provide excellent services for customers</a:t>
            </a:r>
          </a:p>
          <a:p>
            <a:pPr>
              <a:lnSpc>
                <a:spcPct val="200000"/>
              </a:lnSpc>
            </a:pPr>
            <a:r>
              <a:rPr lang="en-US" sz="1600" dirty="0" smtClean="0">
                <a:latin typeface="Times New Roman" pitchFamily="18" charset="0"/>
                <a:cs typeface="Times New Roman" pitchFamily="18" charset="0"/>
              </a:rPr>
              <a:t>Should break long term goals into short term goals</a:t>
            </a:r>
          </a:p>
          <a:p>
            <a:pPr>
              <a:lnSpc>
                <a:spcPct val="200000"/>
              </a:lnSpc>
              <a:buNone/>
            </a:pPr>
            <a:r>
              <a:rPr lang="en-US" sz="1600" dirty="0" smtClean="0">
                <a:latin typeface="Times New Roman" pitchFamily="18" charset="0"/>
                <a:cs typeface="Times New Roman" pitchFamily="18" charset="0"/>
              </a:rPr>
              <a:t>safety improvements in the care setting</a:t>
            </a:r>
          </a:p>
          <a:p>
            <a:pPr>
              <a:lnSpc>
                <a:spcPct val="200000"/>
              </a:lnSpc>
            </a:pPr>
            <a:endParaRPr lang="en-US" sz="1600" dirty="0" smtClean="0">
              <a:latin typeface="Times New Roman" pitchFamily="18" charset="0"/>
              <a:cs typeface="Times New Roman" pitchFamily="18" charset="0"/>
            </a:endParaRPr>
          </a:p>
          <a:p>
            <a:pPr>
              <a:lnSpc>
                <a:spcPct val="200000"/>
              </a:lnSpc>
            </a:pPr>
            <a:endParaRPr lang="en-US" sz="1600" dirty="0">
              <a:latin typeface="Times New Roman" pitchFamily="18" charset="0"/>
              <a:cs typeface="Times New Roman" pitchFamily="18" charset="0"/>
            </a:endParaRPr>
          </a:p>
        </p:txBody>
      </p:sp>
    </p:spTree>
  </p:cSld>
  <p:clrMapOvr>
    <a:masterClrMapping/>
  </p:clrMapOvr>
  <p:transition>
    <p:wedge/>
    <p:sndAc>
      <p:stSnd>
        <p:snd r:embed="rId2" name="cashreg.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Plans on ways to communicate to stakeholders and constituencies </a:t>
            </a:r>
            <a:endParaRPr lang="en-US" dirty="0"/>
          </a:p>
        </p:txBody>
      </p:sp>
      <p:sp>
        <p:nvSpPr>
          <p:cNvPr id="3" name="Content Placeholder 2"/>
          <p:cNvSpPr>
            <a:spLocks noGrp="1"/>
          </p:cNvSpPr>
          <p:nvPr>
            <p:ph idx="1"/>
          </p:nvPr>
        </p:nvSpPr>
        <p:spPr>
          <a:xfrm>
            <a:off x="533400" y="1676400"/>
            <a:ext cx="8229600" cy="4525963"/>
          </a:xfrm>
        </p:spPr>
        <p:txBody>
          <a:bodyPr>
            <a:normAutofit/>
          </a:bodyPr>
          <a:lstStyle/>
          <a:p>
            <a:pPr>
              <a:lnSpc>
                <a:spcPct val="200000"/>
              </a:lnSpc>
            </a:pPr>
            <a:r>
              <a:rPr lang="en-US" sz="1600" dirty="0" smtClean="0">
                <a:latin typeface="Times New Roman" pitchFamily="18" charset="0"/>
                <a:cs typeface="Times New Roman" pitchFamily="18" charset="0"/>
              </a:rPr>
              <a:t>Identify associates and invite the community into strategic planning progress</a:t>
            </a:r>
          </a:p>
          <a:p>
            <a:pPr>
              <a:lnSpc>
                <a:spcPct val="200000"/>
              </a:lnSpc>
            </a:pPr>
            <a:r>
              <a:rPr lang="en-US" sz="1600" dirty="0" smtClean="0">
                <a:latin typeface="Times New Roman" pitchFamily="18" charset="0"/>
                <a:cs typeface="Times New Roman" pitchFamily="18" charset="0"/>
              </a:rPr>
              <a:t>Illustrate vision for the stakeholders </a:t>
            </a:r>
          </a:p>
          <a:p>
            <a:pPr>
              <a:lnSpc>
                <a:spcPct val="200000"/>
              </a:lnSpc>
            </a:pPr>
            <a:r>
              <a:rPr lang="en-US" sz="1600" dirty="0" smtClean="0">
                <a:latin typeface="Times New Roman" pitchFamily="18" charset="0"/>
                <a:cs typeface="Times New Roman" pitchFamily="18" charset="0"/>
              </a:rPr>
              <a:t>Describe the mission  and objective to community</a:t>
            </a:r>
          </a:p>
          <a:p>
            <a:pPr>
              <a:lnSpc>
                <a:spcPct val="200000"/>
              </a:lnSpc>
            </a:pPr>
            <a:r>
              <a:rPr lang="en-US" sz="1600" dirty="0" smtClean="0">
                <a:latin typeface="Times New Roman" pitchFamily="18" charset="0"/>
                <a:cs typeface="Times New Roman" pitchFamily="18" charset="0"/>
              </a:rPr>
              <a:t>Describe how strategies will bring mission and objective</a:t>
            </a:r>
          </a:p>
          <a:p>
            <a:pPr>
              <a:lnSpc>
                <a:spcPct val="200000"/>
              </a:lnSpc>
            </a:pPr>
            <a:r>
              <a:rPr lang="en-US" sz="1600" dirty="0" smtClean="0">
                <a:latin typeface="Times New Roman" pitchFamily="18" charset="0"/>
                <a:cs typeface="Times New Roman" pitchFamily="18" charset="0"/>
              </a:rPr>
              <a:t>Have an action plan by stating changes to be sought and how it will accomplish the mission and objectives</a:t>
            </a:r>
          </a:p>
          <a:p>
            <a:pPr>
              <a:lnSpc>
                <a:spcPct val="200000"/>
              </a:lnSpc>
            </a:pPr>
            <a:r>
              <a:rPr lang="en-US" sz="1600" dirty="0" smtClean="0">
                <a:latin typeface="Times New Roman" pitchFamily="18" charset="0"/>
                <a:cs typeface="Times New Roman" pitchFamily="18" charset="0"/>
              </a:rPr>
              <a:t>Have an action plan, appraise critical areas  and communicate proposal purpose</a:t>
            </a:r>
          </a:p>
        </p:txBody>
      </p:sp>
    </p:spTree>
  </p:cSld>
  <p:clrMapOvr>
    <a:masterClrMapping/>
  </p:clrMapOvr>
  <p:transition>
    <p:wedge/>
    <p:sndAc>
      <p:stSnd>
        <p:snd r:embed="rId3" name="cashreg.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0">
              <a:lnSpc>
                <a:spcPct val="200000"/>
              </a:lnSpc>
              <a:spcBef>
                <a:spcPct val="0"/>
              </a:spcBef>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key individuals or groups with whom you must communicate.</a:t>
            </a: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600" dirty="0" smtClean="0">
                <a:latin typeface="Times New Roman" pitchFamily="18" charset="0"/>
                <a:cs typeface="Times New Roman" pitchFamily="18" charset="0"/>
              </a:rPr>
              <a:t>Management and staff are vital in implementing the plan</a:t>
            </a:r>
          </a:p>
          <a:p>
            <a:pPr>
              <a:lnSpc>
                <a:spcPct val="200000"/>
              </a:lnSpc>
            </a:pPr>
            <a:r>
              <a:rPr lang="en-US" sz="1600" dirty="0" smtClean="0">
                <a:latin typeface="Times New Roman" pitchFamily="18" charset="0"/>
                <a:cs typeface="Times New Roman" pitchFamily="18" charset="0"/>
              </a:rPr>
              <a:t>Constituencies and stakeholders who will be affected</a:t>
            </a:r>
          </a:p>
          <a:p>
            <a:pPr>
              <a:lnSpc>
                <a:spcPct val="200000"/>
              </a:lnSpc>
            </a:pPr>
            <a:r>
              <a:rPr lang="en-US" sz="1600" dirty="0" smtClean="0">
                <a:latin typeface="Times New Roman" pitchFamily="18" charset="0"/>
                <a:cs typeface="Times New Roman" pitchFamily="18" charset="0"/>
              </a:rPr>
              <a:t>Management committee whose primary work is to monitor the project</a:t>
            </a:r>
          </a:p>
          <a:p>
            <a:pPr>
              <a:lnSpc>
                <a:spcPct val="200000"/>
              </a:lnSpc>
            </a:pPr>
            <a:r>
              <a:rPr lang="en-US" sz="1600" dirty="0" smtClean="0">
                <a:latin typeface="Times New Roman" pitchFamily="18" charset="0"/>
                <a:cs typeface="Times New Roman" pitchFamily="18" charset="0"/>
              </a:rPr>
              <a:t>Community activists and funding bodies who contribute to projects development </a:t>
            </a:r>
          </a:p>
          <a:p>
            <a:pPr>
              <a:lnSpc>
                <a:spcPct val="200000"/>
              </a:lnSpc>
            </a:pPr>
            <a:endParaRPr lang="en-US" sz="1600" dirty="0">
              <a:latin typeface="Times New Roman" pitchFamily="18" charset="0"/>
              <a:cs typeface="Times New Roman" pitchFamily="18" charset="0"/>
            </a:endParaRPr>
          </a:p>
        </p:txBody>
      </p:sp>
    </p:spTree>
  </p:cSld>
  <p:clrMapOvr>
    <a:masterClrMapping/>
  </p:clrMapOvr>
  <p:transition>
    <p:wedge/>
    <p:sndAc>
      <p:stSnd>
        <p:snd r:embed="rId3" name="cashreg.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200000"/>
              </a:lnSpc>
            </a:pPr>
            <a:r>
              <a:rPr lang="en-US" sz="2400" dirty="0">
                <a:latin typeface="Times New Roman" pitchFamily="18" charset="0"/>
                <a:cs typeface="Times New Roman" pitchFamily="18" charset="0"/>
              </a:rPr>
              <a:t>T</a:t>
            </a:r>
            <a:r>
              <a:rPr lang="en-US" sz="2400" dirty="0" smtClean="0">
                <a:latin typeface="Times New Roman" pitchFamily="18" charset="0"/>
                <a:cs typeface="Times New Roman" pitchFamily="18" charset="0"/>
              </a:rPr>
              <a:t>he cultural </a:t>
            </a:r>
            <a:r>
              <a:rPr lang="en-US" sz="2400" dirty="0">
                <a:latin typeface="Times New Roman" pitchFamily="18" charset="0"/>
                <a:cs typeface="Times New Roman" pitchFamily="18" charset="0"/>
              </a:rPr>
              <a:t>or ethical </a:t>
            </a:r>
            <a:r>
              <a:rPr lang="en-US" sz="2400" dirty="0" smtClean="0">
                <a:latin typeface="Times New Roman" pitchFamily="18" charset="0"/>
                <a:cs typeface="Times New Roman" pitchFamily="18" charset="0"/>
              </a:rPr>
              <a:t>factors that </a:t>
            </a:r>
            <a:r>
              <a:rPr lang="en-US" sz="2400" dirty="0">
                <a:latin typeface="Times New Roman" pitchFamily="18" charset="0"/>
                <a:cs typeface="Times New Roman" pitchFamily="18" charset="0"/>
              </a:rPr>
              <a:t>are relevant to the design </a:t>
            </a:r>
            <a:r>
              <a:rPr lang="en-US" sz="2400" dirty="0" smtClean="0">
                <a:latin typeface="Times New Roman" pitchFamily="18" charset="0"/>
                <a:cs typeface="Times New Roman" pitchFamily="18" charset="0"/>
              </a:rPr>
              <a:t>of communication plan</a:t>
            </a:r>
            <a:r>
              <a:rPr lang="en-US" sz="2400" dirty="0">
                <a:latin typeface="Times New Roman" pitchFamily="18" charset="0"/>
                <a:cs typeface="Times New Roman" pitchFamily="18" charset="0"/>
              </a:rPr>
              <a:t>.</a:t>
            </a:r>
          </a:p>
        </p:txBody>
      </p:sp>
      <p:sp>
        <p:nvSpPr>
          <p:cNvPr id="3" name="Content Placeholder 2"/>
          <p:cNvSpPr>
            <a:spLocks noGrp="1"/>
          </p:cNvSpPr>
          <p:nvPr>
            <p:ph idx="1"/>
          </p:nvPr>
        </p:nvSpPr>
        <p:spPr/>
        <p:txBody>
          <a:bodyPr>
            <a:normAutofit/>
          </a:bodyPr>
          <a:lstStyle/>
          <a:p>
            <a:pPr>
              <a:lnSpc>
                <a:spcPct val="200000"/>
              </a:lnSpc>
              <a:buNone/>
            </a:pPr>
            <a:r>
              <a:rPr lang="en-US" sz="1600" dirty="0" smtClean="0">
                <a:latin typeface="Times New Roman" pitchFamily="18" charset="0"/>
                <a:cs typeface="Times New Roman" pitchFamily="18" charset="0"/>
              </a:rPr>
              <a:t>Marginalized groups may not be reached if they cannot speak the mainstream language.</a:t>
            </a:r>
          </a:p>
          <a:p>
            <a:pPr>
              <a:lnSpc>
                <a:spcPct val="200000"/>
              </a:lnSpc>
              <a:buNone/>
            </a:pPr>
            <a:r>
              <a:rPr lang="en-US" sz="1600" dirty="0" smtClean="0">
                <a:latin typeface="Times New Roman" pitchFamily="18" charset="0"/>
                <a:cs typeface="Times New Roman" pitchFamily="18" charset="0"/>
              </a:rPr>
              <a:t>Put limitation on activism campaign that may need adjustment in plans.</a:t>
            </a:r>
          </a:p>
          <a:p>
            <a:pPr>
              <a:lnSpc>
                <a:spcPct val="200000"/>
              </a:lnSpc>
              <a:buNone/>
            </a:pPr>
            <a:endParaRPr lang="en-US" sz="1600" dirty="0">
              <a:latin typeface="Times New Roman" pitchFamily="18" charset="0"/>
              <a:cs typeface="Times New Roman" pitchFamily="18" charset="0"/>
            </a:endParaRPr>
          </a:p>
        </p:txBody>
      </p:sp>
    </p:spTree>
  </p:cSld>
  <p:clrMapOvr>
    <a:masterClrMapping/>
  </p:clrMapOvr>
  <p:transition>
    <p:wedge/>
    <p:sndAc>
      <p:stSnd>
        <p:snd r:embed="rId3" name="cashreg.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a:latin typeface="Times New Roman" pitchFamily="18" charset="0"/>
                <a:cs typeface="Times New Roman" pitchFamily="18" charset="0"/>
              </a:rPr>
              <a:t>T</a:t>
            </a:r>
            <a:r>
              <a:rPr lang="en-US" sz="2400" dirty="0" smtClean="0">
                <a:latin typeface="Times New Roman" pitchFamily="18" charset="0"/>
                <a:cs typeface="Times New Roman" pitchFamily="18" charset="0"/>
              </a:rPr>
              <a:t>he </a:t>
            </a:r>
            <a:r>
              <a:rPr lang="en-US" sz="2400" dirty="0">
                <a:latin typeface="Times New Roman" pitchFamily="18" charset="0"/>
                <a:cs typeface="Times New Roman" pitchFamily="18" charset="0"/>
              </a:rPr>
              <a:t>changes that are needed to achieve </a:t>
            </a:r>
            <a:r>
              <a:rPr lang="en-US" sz="2400" dirty="0" smtClean="0">
                <a:latin typeface="Times New Roman" pitchFamily="18" charset="0"/>
                <a:cs typeface="Times New Roman" pitchFamily="18" charset="0"/>
              </a:rPr>
              <a:t>goals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itchFamily="2" charset="2"/>
              <a:buChar char="ü"/>
            </a:pPr>
            <a:r>
              <a:rPr lang="en-US" sz="1600" dirty="0" smtClean="0">
                <a:latin typeface="Times New Roman" pitchFamily="18" charset="0"/>
                <a:cs typeface="Times New Roman" pitchFamily="18" charset="0"/>
              </a:rPr>
              <a:t>Eliminated  daring habits among employees</a:t>
            </a:r>
          </a:p>
          <a:p>
            <a:pPr>
              <a:lnSpc>
                <a:spcPct val="200000"/>
              </a:lnSpc>
              <a:buFont typeface="Wingdings" pitchFamily="2" charset="2"/>
              <a:buChar char="ü"/>
            </a:pPr>
            <a:r>
              <a:rPr lang="en-US" sz="1600" dirty="0" smtClean="0">
                <a:latin typeface="Times New Roman" pitchFamily="18" charset="0"/>
                <a:cs typeface="Times New Roman" pitchFamily="18" charset="0"/>
              </a:rPr>
              <a:t>Instill self-discipline and diminish destruction</a:t>
            </a:r>
          </a:p>
          <a:p>
            <a:pPr>
              <a:lnSpc>
                <a:spcPct val="200000"/>
              </a:lnSpc>
              <a:buFont typeface="Wingdings" pitchFamily="2" charset="2"/>
              <a:buChar char="ü"/>
            </a:pPr>
            <a:r>
              <a:rPr lang="en-US" sz="1600" dirty="0" smtClean="0">
                <a:latin typeface="Times New Roman" pitchFamily="18" charset="0"/>
                <a:cs typeface="Times New Roman" pitchFamily="18" charset="0"/>
              </a:rPr>
              <a:t>Have control on daily goal setting </a:t>
            </a:r>
          </a:p>
          <a:p>
            <a:pPr>
              <a:lnSpc>
                <a:spcPct val="200000"/>
              </a:lnSpc>
              <a:buFont typeface="Wingdings" pitchFamily="2" charset="2"/>
              <a:buChar char="ü"/>
            </a:pPr>
            <a:r>
              <a:rPr lang="en-US" sz="1600" dirty="0" smtClean="0">
                <a:latin typeface="Times New Roman" pitchFamily="18" charset="0"/>
                <a:cs typeface="Times New Roman" pitchFamily="18" charset="0"/>
              </a:rPr>
              <a:t>Track progress and have good time management among customers</a:t>
            </a:r>
          </a:p>
          <a:p>
            <a:pPr>
              <a:lnSpc>
                <a:spcPct val="200000"/>
              </a:lnSpc>
              <a:buNone/>
            </a:pPr>
            <a:endParaRPr lang="en-US" sz="1600" dirty="0">
              <a:latin typeface="Times New Roman" pitchFamily="18" charset="0"/>
              <a:cs typeface="Times New Roman" pitchFamily="18" charset="0"/>
            </a:endParaRPr>
          </a:p>
        </p:txBody>
      </p:sp>
    </p:spTree>
  </p:cSld>
  <p:clrMapOvr>
    <a:masterClrMapping/>
  </p:clrMapOvr>
  <p:transition>
    <p:wedge/>
    <p:sndAc>
      <p:stSnd>
        <p:snd r:embed="rId3" name="cashreg.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 How to evaluate </a:t>
            </a:r>
            <a:r>
              <a:rPr lang="en-US" sz="2400" dirty="0">
                <a:latin typeface="Times New Roman" pitchFamily="18" charset="0"/>
                <a:cs typeface="Times New Roman" pitchFamily="18" charset="0"/>
              </a:rPr>
              <a:t>the success of </a:t>
            </a:r>
            <a:r>
              <a:rPr lang="en-US" sz="2400" dirty="0" smtClean="0">
                <a:latin typeface="Times New Roman" pitchFamily="18" charset="0"/>
                <a:cs typeface="Times New Roman" pitchFamily="18" charset="0"/>
              </a:rPr>
              <a:t>strategic plan</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itchFamily="2" charset="2"/>
              <a:buChar char="§"/>
            </a:pPr>
            <a:r>
              <a:rPr lang="en-US" sz="1600" dirty="0" smtClean="0">
                <a:latin typeface="Times New Roman" pitchFamily="18" charset="0"/>
                <a:cs typeface="Times New Roman" pitchFamily="18" charset="0"/>
              </a:rPr>
              <a:t>Measure the most recent data and reported within the organization to identify any problem in the system.</a:t>
            </a:r>
          </a:p>
          <a:p>
            <a:pPr>
              <a:lnSpc>
                <a:spcPct val="200000"/>
              </a:lnSpc>
              <a:buFont typeface="Wingdings" pitchFamily="2" charset="2"/>
              <a:buChar char="§"/>
            </a:pPr>
            <a:r>
              <a:rPr lang="en-US" sz="1600" dirty="0" smtClean="0">
                <a:latin typeface="Times New Roman" pitchFamily="18" charset="0"/>
                <a:cs typeface="Times New Roman" pitchFamily="18" charset="0"/>
              </a:rPr>
              <a:t>Measuring cost-effectiveness versus productivity</a:t>
            </a:r>
          </a:p>
          <a:p>
            <a:pPr>
              <a:lnSpc>
                <a:spcPct val="200000"/>
              </a:lnSpc>
              <a:buFont typeface="Wingdings" pitchFamily="2" charset="2"/>
              <a:buChar char="§"/>
            </a:pPr>
            <a:r>
              <a:rPr lang="en-US" sz="1600" dirty="0" smtClean="0">
                <a:latin typeface="Times New Roman" pitchFamily="18" charset="0"/>
                <a:cs typeface="Times New Roman" pitchFamily="18" charset="0"/>
              </a:rPr>
              <a:t>Checking the quality and accuracy </a:t>
            </a:r>
          </a:p>
          <a:p>
            <a:pPr>
              <a:lnSpc>
                <a:spcPct val="200000"/>
              </a:lnSpc>
              <a:buFont typeface="Wingdings" pitchFamily="2" charset="2"/>
              <a:buChar char="§"/>
            </a:pPr>
            <a:endParaRPr lang="en-US" sz="1600" dirty="0">
              <a:latin typeface="Times New Roman" pitchFamily="18" charset="0"/>
              <a:cs typeface="Times New Roman" pitchFamily="18" charset="0"/>
            </a:endParaRPr>
          </a:p>
        </p:txBody>
      </p:sp>
    </p:spTree>
  </p:cSld>
  <p:clrMapOvr>
    <a:masterClrMapping/>
  </p:clrMapOvr>
  <p:transition>
    <p:wedge/>
    <p:sndAc>
      <p:stSnd>
        <p:snd r:embed="rId3" name="cashreg.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nSpc>
                <a:spcPct val="200000"/>
              </a:lnSpc>
            </a:pPr>
            <a:r>
              <a:rPr lang="en-US" sz="2400" dirty="0" smtClean="0">
                <a:latin typeface="Times New Roman" pitchFamily="18" charset="0"/>
                <a:cs typeface="Times New Roman" pitchFamily="18" charset="0"/>
              </a:rPr>
              <a:t>How  collect </a:t>
            </a:r>
            <a:r>
              <a:rPr lang="en-US" sz="2400" dirty="0">
                <a:latin typeface="Times New Roman" pitchFamily="18" charset="0"/>
                <a:cs typeface="Times New Roman" pitchFamily="18" charset="0"/>
              </a:rPr>
              <a:t>data to evaluate whether </a:t>
            </a:r>
            <a:r>
              <a:rPr lang="en-US" sz="2400" dirty="0" smtClean="0">
                <a:latin typeface="Times New Roman" pitchFamily="18" charset="0"/>
                <a:cs typeface="Times New Roman" pitchFamily="18" charset="0"/>
              </a:rPr>
              <a:t>you have achieved specific </a:t>
            </a:r>
            <a:r>
              <a:rPr lang="en-US" sz="2400" dirty="0">
                <a:latin typeface="Times New Roman" pitchFamily="18" charset="0"/>
                <a:cs typeface="Times New Roman" pitchFamily="18" charset="0"/>
              </a:rPr>
              <a:t>goals and outcomes.</a:t>
            </a:r>
          </a:p>
        </p:txBody>
      </p:sp>
      <p:sp>
        <p:nvSpPr>
          <p:cNvPr id="3" name="Content Placeholder 2"/>
          <p:cNvSpPr>
            <a:spLocks noGrp="1"/>
          </p:cNvSpPr>
          <p:nvPr>
            <p:ph idx="1"/>
          </p:nvPr>
        </p:nvSpPr>
        <p:spPr/>
        <p:txBody>
          <a:bodyPr>
            <a:normAutofit/>
          </a:bodyPr>
          <a:lstStyle/>
          <a:p>
            <a:pPr>
              <a:lnSpc>
                <a:spcPct val="200000"/>
              </a:lnSpc>
              <a:buFont typeface="Wingdings" pitchFamily="2" charset="2"/>
              <a:buChar char="§"/>
            </a:pPr>
            <a:r>
              <a:rPr lang="en-US" sz="1600" dirty="0" smtClean="0">
                <a:latin typeface="Times New Roman" pitchFamily="18" charset="0"/>
                <a:cs typeface="Times New Roman" pitchFamily="18" charset="0"/>
              </a:rPr>
              <a:t>Use questionnaires, checklist, and surveys </a:t>
            </a:r>
          </a:p>
          <a:p>
            <a:pPr>
              <a:lnSpc>
                <a:spcPct val="200000"/>
              </a:lnSpc>
              <a:buFont typeface="Wingdings" pitchFamily="2" charset="2"/>
              <a:buChar char="§"/>
            </a:pPr>
            <a:r>
              <a:rPr lang="en-US" sz="1600" dirty="0" smtClean="0">
                <a:latin typeface="Times New Roman" pitchFamily="18" charset="0"/>
                <a:cs typeface="Times New Roman" pitchFamily="18" charset="0"/>
              </a:rPr>
              <a:t>Use interviews and documentation reviews</a:t>
            </a:r>
          </a:p>
          <a:p>
            <a:pPr>
              <a:lnSpc>
                <a:spcPct val="200000"/>
              </a:lnSpc>
              <a:buFont typeface="Wingdings" pitchFamily="2" charset="2"/>
              <a:buChar char="§"/>
            </a:pPr>
            <a:r>
              <a:rPr lang="en-US" sz="1600" dirty="0" smtClean="0">
                <a:latin typeface="Times New Roman" pitchFamily="18" charset="0"/>
                <a:cs typeface="Times New Roman" pitchFamily="18" charset="0"/>
              </a:rPr>
              <a:t>Use focus groups, and case studies </a:t>
            </a:r>
          </a:p>
          <a:p>
            <a:pPr>
              <a:lnSpc>
                <a:spcPct val="200000"/>
              </a:lnSpc>
              <a:buNone/>
            </a:pPr>
            <a:endParaRPr lang="en-US" sz="1600" dirty="0" smtClean="0">
              <a:latin typeface="Times New Roman" pitchFamily="18" charset="0"/>
              <a:cs typeface="Times New Roman" pitchFamily="18" charset="0"/>
            </a:endParaRPr>
          </a:p>
          <a:p>
            <a:pPr>
              <a:lnSpc>
                <a:spcPct val="200000"/>
              </a:lnSpc>
              <a:buNone/>
            </a:pPr>
            <a:r>
              <a:rPr lang="en-US" sz="1600" dirty="0" smtClean="0">
                <a:latin typeface="Times New Roman" pitchFamily="18" charset="0"/>
                <a:cs typeface="Times New Roman" pitchFamily="18" charset="0"/>
              </a:rPr>
              <a:t>Cultural, ethical, and regulatory considerations influenced the design of plan and strategies for its implementation. Strategy implementation will influences performance which includes objectives, rules, and regulation. </a:t>
            </a:r>
          </a:p>
          <a:p>
            <a:pPr>
              <a:lnSpc>
                <a:spcPct val="200000"/>
              </a:lnSpc>
              <a:buNone/>
            </a:pPr>
            <a:endParaRPr lang="en-US" sz="1600" dirty="0">
              <a:latin typeface="Times New Roman" pitchFamily="18" charset="0"/>
              <a:cs typeface="Times New Roman" pitchFamily="18" charset="0"/>
            </a:endParaRPr>
          </a:p>
        </p:txBody>
      </p:sp>
    </p:spTree>
  </p:cSld>
  <p:clrMapOvr>
    <a:masterClrMapping/>
  </p:clrMapOvr>
  <p:transition>
    <p:wedge/>
    <p:sndAc>
      <p:stSnd>
        <p:snd r:embed="rId3" name="cashreg.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nSpc>
                <a:spcPct val="200000"/>
              </a:lnSpc>
            </a:pPr>
            <a:r>
              <a:rPr lang="en-US" sz="2400" dirty="0" smtClean="0">
                <a:latin typeface="Times New Roman" pitchFamily="18" charset="0"/>
                <a:cs typeface="Times New Roman" pitchFamily="18" charset="0"/>
              </a:rPr>
              <a:t>Role of </a:t>
            </a:r>
            <a:r>
              <a:rPr lang="en-US" sz="2400" dirty="0">
                <a:latin typeface="Times New Roman" pitchFamily="18" charset="0"/>
                <a:cs typeface="Times New Roman" pitchFamily="18" charset="0"/>
              </a:rPr>
              <a:t>nurse </a:t>
            </a:r>
            <a:r>
              <a:rPr lang="en-US" sz="2400" dirty="0" smtClean="0">
                <a:latin typeface="Times New Roman" pitchFamily="18" charset="0"/>
                <a:cs typeface="Times New Roman" pitchFamily="18" charset="0"/>
              </a:rPr>
              <a:t>leader in implementing  </a:t>
            </a:r>
            <a:r>
              <a:rPr lang="en-US" sz="2400" dirty="0">
                <a:latin typeface="Times New Roman" pitchFamily="18" charset="0"/>
                <a:cs typeface="Times New Roman" pitchFamily="18" charset="0"/>
              </a:rPr>
              <a:t>plan and sustaining strategic direction</a:t>
            </a:r>
            <a:r>
              <a:rPr lang="en-US"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Wellings</a:t>
            </a:r>
            <a:r>
              <a:rPr lang="en-US" sz="2400" dirty="0" smtClean="0">
                <a:latin typeface="Times New Roman" pitchFamily="18" charset="0"/>
                <a:cs typeface="Times New Roman" pitchFamily="18" charset="0"/>
              </a:rPr>
              <a:t>, K., &amp; </a:t>
            </a:r>
            <a:r>
              <a:rPr lang="en-US" sz="2400" dirty="0" err="1" smtClean="0">
                <a:latin typeface="Times New Roman" pitchFamily="18" charset="0"/>
                <a:cs typeface="Times New Roman" pitchFamily="18" charset="0"/>
              </a:rPr>
              <a:t>Macdowall</a:t>
            </a:r>
            <a:r>
              <a:rPr lang="en-US" sz="2400" dirty="0" smtClean="0">
                <a:latin typeface="Times New Roman" pitchFamily="18" charset="0"/>
                <a:cs typeface="Times New Roman" pitchFamily="18" charset="0"/>
              </a:rPr>
              <a:t>, W. 2000)</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pPr>
            <a:r>
              <a:rPr lang="en-US" sz="1600" dirty="0" smtClean="0">
                <a:latin typeface="Times New Roman" pitchFamily="18" charset="0"/>
                <a:cs typeface="Times New Roman" pitchFamily="18" charset="0"/>
              </a:rPr>
              <a:t>Influences attitudes and viewpoint </a:t>
            </a:r>
          </a:p>
          <a:p>
            <a:pPr>
              <a:lnSpc>
                <a:spcPct val="200000"/>
              </a:lnSpc>
            </a:pPr>
            <a:r>
              <a:rPr lang="en-US" sz="1600" dirty="0" smtClean="0">
                <a:latin typeface="Times New Roman" pitchFamily="18" charset="0"/>
                <a:cs typeface="Times New Roman" pitchFamily="18" charset="0"/>
              </a:rPr>
              <a:t>Influences course to a desirable goal</a:t>
            </a:r>
          </a:p>
          <a:p>
            <a:pPr>
              <a:lnSpc>
                <a:spcPct val="200000"/>
              </a:lnSpc>
            </a:pPr>
            <a:r>
              <a:rPr lang="en-US" sz="1600" dirty="0" smtClean="0">
                <a:latin typeface="Times New Roman" pitchFamily="18" charset="0"/>
                <a:cs typeface="Times New Roman" pitchFamily="18" charset="0"/>
              </a:rPr>
              <a:t>Internal l implementation leaders for the project</a:t>
            </a:r>
          </a:p>
          <a:p>
            <a:pPr>
              <a:lnSpc>
                <a:spcPct val="200000"/>
              </a:lnSpc>
              <a:buNone/>
            </a:pPr>
            <a:r>
              <a:rPr lang="en-US" sz="1600" dirty="0" smtClean="0">
                <a:latin typeface="Times New Roman" pitchFamily="18" charset="0"/>
                <a:cs typeface="Times New Roman" pitchFamily="18" charset="0"/>
              </a:rPr>
              <a:t>leadership and health care theories that support this role. </a:t>
            </a:r>
          </a:p>
          <a:p>
            <a:pPr>
              <a:lnSpc>
                <a:spcPct val="200000"/>
              </a:lnSpc>
              <a:buFont typeface="Wingdings" pitchFamily="2" charset="2"/>
              <a:buChar char="ü"/>
            </a:pPr>
            <a:r>
              <a:rPr lang="en-US" sz="1600" dirty="0" smtClean="0">
                <a:latin typeface="Times New Roman" pitchFamily="18" charset="0"/>
                <a:cs typeface="Times New Roman" pitchFamily="18" charset="0"/>
              </a:rPr>
              <a:t>Transformational leadership focus on supervision and group performance</a:t>
            </a:r>
          </a:p>
          <a:p>
            <a:pPr>
              <a:lnSpc>
                <a:spcPct val="200000"/>
              </a:lnSpc>
              <a:buFont typeface="Wingdings" pitchFamily="2" charset="2"/>
              <a:buChar char="ü"/>
            </a:pPr>
            <a:r>
              <a:rPr lang="en-US" sz="1600" dirty="0" smtClean="0">
                <a:latin typeface="Times New Roman" pitchFamily="18" charset="0"/>
                <a:cs typeface="Times New Roman" pitchFamily="18" charset="0"/>
              </a:rPr>
              <a:t>Collaborative leadership, a nurse usually work together towards a common goal.</a:t>
            </a:r>
          </a:p>
          <a:p>
            <a:pPr>
              <a:lnSpc>
                <a:spcPct val="200000"/>
              </a:lnSpc>
              <a:buFont typeface="Wingdings" pitchFamily="2" charset="2"/>
              <a:buChar char="ü"/>
            </a:pPr>
            <a:r>
              <a:rPr lang="en-US" sz="1600" dirty="0" smtClean="0">
                <a:latin typeface="Times New Roman" pitchFamily="18" charset="0"/>
                <a:cs typeface="Times New Roman" pitchFamily="18" charset="0"/>
              </a:rPr>
              <a:t>Conflict management </a:t>
            </a:r>
          </a:p>
          <a:p>
            <a:pPr>
              <a:lnSpc>
                <a:spcPct val="200000"/>
              </a:lnSpc>
              <a:buFont typeface="Wingdings" pitchFamily="2" charset="2"/>
              <a:buChar char="ü"/>
            </a:pPr>
            <a:r>
              <a:rPr lang="en-US" sz="1600" dirty="0" smtClean="0">
                <a:latin typeface="Times New Roman" pitchFamily="18" charset="0"/>
                <a:cs typeface="Times New Roman" pitchFamily="18" charset="0"/>
              </a:rPr>
              <a:t>Shared leadership</a:t>
            </a:r>
          </a:p>
          <a:p>
            <a:pPr>
              <a:lnSpc>
                <a:spcPct val="200000"/>
              </a:lnSpc>
            </a:pPr>
            <a:endParaRPr lang="en-US" sz="1600" dirty="0" smtClean="0">
              <a:latin typeface="Times New Roman" pitchFamily="18" charset="0"/>
              <a:cs typeface="Times New Roman" pitchFamily="18" charset="0"/>
            </a:endParaRPr>
          </a:p>
        </p:txBody>
      </p:sp>
    </p:spTree>
  </p:cSld>
  <p:clrMapOvr>
    <a:masterClrMapping/>
  </p:clrMapOvr>
  <p:transition>
    <p:wedge/>
    <p:sndAc>
      <p:stSnd>
        <p:snd r:embed="rId3" name="cashreg.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200000"/>
              </a:lnSpc>
            </a:pPr>
            <a:r>
              <a:rPr lang="en-US" sz="2400" dirty="0">
                <a:latin typeface="Times New Roman" pitchFamily="18" charset="0"/>
                <a:cs typeface="Times New Roman" pitchFamily="18" charset="0"/>
              </a:rPr>
              <a:t>leadership qualities and skills </a:t>
            </a:r>
            <a:r>
              <a:rPr lang="en-US" sz="2400" dirty="0" smtClean="0">
                <a:latin typeface="Times New Roman" pitchFamily="18" charset="0"/>
                <a:cs typeface="Times New Roman" pitchFamily="18" charset="0"/>
              </a:rPr>
              <a:t>that enable </a:t>
            </a:r>
            <a:r>
              <a:rPr lang="en-US" sz="2400" dirty="0">
                <a:latin typeface="Times New Roman" pitchFamily="18" charset="0"/>
                <a:cs typeface="Times New Roman" pitchFamily="18" charset="0"/>
              </a:rPr>
              <a:t>successfully </a:t>
            </a:r>
            <a:r>
              <a:rPr lang="en-US" sz="2400" dirty="0" smtClean="0">
                <a:latin typeface="Times New Roman" pitchFamily="18" charset="0"/>
                <a:cs typeface="Times New Roman" pitchFamily="18" charset="0"/>
              </a:rPr>
              <a:t>implement of </a:t>
            </a:r>
            <a:r>
              <a:rPr lang="en-US" sz="2400" dirty="0">
                <a:latin typeface="Times New Roman" pitchFamily="18" charset="0"/>
                <a:cs typeface="Times New Roman" pitchFamily="18" charset="0"/>
              </a:rPr>
              <a:t>plan and sustain strategic direction</a:t>
            </a:r>
          </a:p>
        </p:txBody>
      </p:sp>
      <p:sp>
        <p:nvSpPr>
          <p:cNvPr id="3" name="Content Placeholder 2"/>
          <p:cNvSpPr>
            <a:spLocks noGrp="1"/>
          </p:cNvSpPr>
          <p:nvPr>
            <p:ph idx="1"/>
          </p:nvPr>
        </p:nvSpPr>
        <p:spPr/>
        <p:txBody>
          <a:bodyPr>
            <a:normAutofit/>
          </a:bodyPr>
          <a:lstStyle/>
          <a:p>
            <a:pPr>
              <a:lnSpc>
                <a:spcPct val="200000"/>
              </a:lnSpc>
            </a:pPr>
            <a:r>
              <a:rPr lang="en-US" sz="1600" dirty="0" smtClean="0"/>
              <a:t>Persuasive, able to convince employees on the importance of the change</a:t>
            </a:r>
          </a:p>
          <a:p>
            <a:pPr>
              <a:lnSpc>
                <a:spcPct val="200000"/>
              </a:lnSpc>
            </a:pPr>
            <a:r>
              <a:rPr lang="en-US" sz="1600" dirty="0" smtClean="0"/>
              <a:t>Confidence and stick to strategy of change</a:t>
            </a:r>
          </a:p>
          <a:p>
            <a:pPr>
              <a:lnSpc>
                <a:spcPct val="200000"/>
              </a:lnSpc>
            </a:pPr>
            <a:endParaRPr lang="en-US" sz="1600" dirty="0"/>
          </a:p>
        </p:txBody>
      </p:sp>
    </p:spTree>
  </p:cSld>
  <p:clrMapOvr>
    <a:masterClrMapping/>
  </p:clrMapOvr>
  <p:transition>
    <p:wedge/>
    <p:sndAc>
      <p:stSnd>
        <p:snd r:embed="rId2" name="cashreg.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normAutofit/>
          </a:bodyPr>
          <a:lstStyle/>
          <a:p>
            <a:pPr>
              <a:lnSpc>
                <a:spcPct val="200000"/>
              </a:lnSpc>
            </a:pPr>
            <a:r>
              <a:rPr lang="en-US" sz="1200" dirty="0">
                <a:latin typeface="Times New Roman" pitchFamily="18" charset="0"/>
                <a:cs typeface="Times New Roman" pitchFamily="18" charset="0"/>
              </a:rPr>
              <a:t>Foreman, J., &amp; </a:t>
            </a:r>
            <a:r>
              <a:rPr lang="en-US" sz="1200" dirty="0" err="1">
                <a:latin typeface="Times New Roman" pitchFamily="18" charset="0"/>
                <a:cs typeface="Times New Roman" pitchFamily="18" charset="0"/>
              </a:rPr>
              <a:t>Argenti</a:t>
            </a:r>
            <a:r>
              <a:rPr lang="en-US" sz="1200" dirty="0">
                <a:latin typeface="Times New Roman" pitchFamily="18" charset="0"/>
                <a:cs typeface="Times New Roman" pitchFamily="18" charset="0"/>
              </a:rPr>
              <a:t>, P. A. (2005). How corporate communication influences strategy implementation, reputation and the corporate brand: an exploratory qualitative study. </a:t>
            </a:r>
            <a:r>
              <a:rPr lang="en-US" sz="1200" i="1" dirty="0">
                <a:latin typeface="Times New Roman" pitchFamily="18" charset="0"/>
                <a:cs typeface="Times New Roman" pitchFamily="18" charset="0"/>
              </a:rPr>
              <a:t>Corporate Reputation Review</a:t>
            </a:r>
            <a:r>
              <a:rPr lang="en-US" sz="1200" dirty="0">
                <a:latin typeface="Times New Roman" pitchFamily="18" charset="0"/>
                <a:cs typeface="Times New Roman" pitchFamily="18" charset="0"/>
              </a:rPr>
              <a:t>, </a:t>
            </a:r>
            <a:r>
              <a:rPr lang="en-US" sz="1200" i="1" dirty="0">
                <a:latin typeface="Times New Roman" pitchFamily="18" charset="0"/>
                <a:cs typeface="Times New Roman" pitchFamily="18" charset="0"/>
              </a:rPr>
              <a:t>8</a:t>
            </a:r>
            <a:r>
              <a:rPr lang="en-US" sz="1200" dirty="0">
                <a:latin typeface="Times New Roman" pitchFamily="18" charset="0"/>
                <a:cs typeface="Times New Roman" pitchFamily="18" charset="0"/>
              </a:rPr>
              <a:t>(3), 245-264.</a:t>
            </a:r>
          </a:p>
          <a:p>
            <a:pPr>
              <a:lnSpc>
                <a:spcPct val="200000"/>
              </a:lnSpc>
            </a:pPr>
            <a:r>
              <a:rPr lang="en-US" sz="1200" dirty="0">
                <a:latin typeface="Times New Roman" pitchFamily="18" charset="0"/>
                <a:cs typeface="Times New Roman" pitchFamily="18" charset="0"/>
              </a:rPr>
              <a:t>McNaughton, D., Light, J., &amp; Arnold, K. (2002). ‘Getting your wheel in the door’: Successful full-time employment experiences of individuals with cerebral palsy who use augmentative and alternative communication. </a:t>
            </a:r>
            <a:r>
              <a:rPr lang="en-US" sz="1200" i="1" dirty="0">
                <a:latin typeface="Times New Roman" pitchFamily="18" charset="0"/>
                <a:cs typeface="Times New Roman" pitchFamily="18" charset="0"/>
              </a:rPr>
              <a:t>Augmentative and Alternative Communication</a:t>
            </a:r>
            <a:r>
              <a:rPr lang="en-US" sz="1200" dirty="0">
                <a:latin typeface="Times New Roman" pitchFamily="18" charset="0"/>
                <a:cs typeface="Times New Roman" pitchFamily="18" charset="0"/>
              </a:rPr>
              <a:t>, </a:t>
            </a:r>
            <a:r>
              <a:rPr lang="en-US" sz="1200" i="1" dirty="0">
                <a:latin typeface="Times New Roman" pitchFamily="18" charset="0"/>
                <a:cs typeface="Times New Roman" pitchFamily="18" charset="0"/>
              </a:rPr>
              <a:t>18</a:t>
            </a:r>
            <a:r>
              <a:rPr lang="en-US" sz="1200" dirty="0">
                <a:latin typeface="Times New Roman" pitchFamily="18" charset="0"/>
                <a:cs typeface="Times New Roman" pitchFamily="18" charset="0"/>
              </a:rPr>
              <a:t>(2), 59-76.</a:t>
            </a:r>
          </a:p>
          <a:p>
            <a:pPr>
              <a:lnSpc>
                <a:spcPct val="200000"/>
              </a:lnSpc>
            </a:pPr>
            <a:r>
              <a:rPr lang="en-US" sz="1200" dirty="0">
                <a:latin typeface="Times New Roman" pitchFamily="18" charset="0"/>
                <a:cs typeface="Times New Roman" pitchFamily="18" charset="0"/>
              </a:rPr>
              <a:t>Obregon, C. O. A. R. (2000). A critical assessment of theories/models used in health communication for HIV/AIDS. </a:t>
            </a:r>
            <a:r>
              <a:rPr lang="en-US" sz="1200" i="1" dirty="0">
                <a:latin typeface="Times New Roman" pitchFamily="18" charset="0"/>
                <a:cs typeface="Times New Roman" pitchFamily="18" charset="0"/>
              </a:rPr>
              <a:t>Journal of health communication</a:t>
            </a:r>
            <a:r>
              <a:rPr lang="en-US" sz="1200" dirty="0">
                <a:latin typeface="Times New Roman" pitchFamily="18" charset="0"/>
                <a:cs typeface="Times New Roman" pitchFamily="18" charset="0"/>
              </a:rPr>
              <a:t>, </a:t>
            </a:r>
            <a:r>
              <a:rPr lang="en-US" sz="1200" i="1" dirty="0">
                <a:latin typeface="Times New Roman" pitchFamily="18" charset="0"/>
                <a:cs typeface="Times New Roman" pitchFamily="18" charset="0"/>
              </a:rPr>
              <a:t>5</a:t>
            </a:r>
            <a:r>
              <a:rPr lang="en-US" sz="1200" dirty="0">
                <a:latin typeface="Times New Roman" pitchFamily="18" charset="0"/>
                <a:cs typeface="Times New Roman" pitchFamily="18" charset="0"/>
              </a:rPr>
              <a:t>(sup1), 5-15.</a:t>
            </a:r>
          </a:p>
          <a:p>
            <a:pPr>
              <a:lnSpc>
                <a:spcPct val="200000"/>
              </a:lnSpc>
            </a:pPr>
            <a:r>
              <a:rPr lang="en-US" sz="1200" dirty="0" err="1">
                <a:latin typeface="Times New Roman" pitchFamily="18" charset="0"/>
                <a:cs typeface="Times New Roman" pitchFamily="18" charset="0"/>
              </a:rPr>
              <a:t>Wellings</a:t>
            </a:r>
            <a:r>
              <a:rPr lang="en-US" sz="1200" dirty="0">
                <a:latin typeface="Times New Roman" pitchFamily="18" charset="0"/>
                <a:cs typeface="Times New Roman" pitchFamily="18" charset="0"/>
              </a:rPr>
              <a:t>, K., &amp; </a:t>
            </a:r>
            <a:r>
              <a:rPr lang="en-US" sz="1200" dirty="0" err="1">
                <a:latin typeface="Times New Roman" pitchFamily="18" charset="0"/>
                <a:cs typeface="Times New Roman" pitchFamily="18" charset="0"/>
              </a:rPr>
              <a:t>Macdowall</a:t>
            </a:r>
            <a:r>
              <a:rPr lang="en-US" sz="1200" dirty="0">
                <a:latin typeface="Times New Roman" pitchFamily="18" charset="0"/>
                <a:cs typeface="Times New Roman" pitchFamily="18" charset="0"/>
              </a:rPr>
              <a:t>, W. (2000). Evaluating mass media approaches to health promotion: a review of methods. </a:t>
            </a:r>
            <a:r>
              <a:rPr lang="en-US" sz="1200" i="1" dirty="0">
                <a:latin typeface="Times New Roman" pitchFamily="18" charset="0"/>
                <a:cs typeface="Times New Roman" pitchFamily="18" charset="0"/>
              </a:rPr>
              <a:t>Health Education</a:t>
            </a:r>
            <a:r>
              <a:rPr lang="en-US" sz="1200" dirty="0">
                <a:latin typeface="Times New Roman" pitchFamily="18" charset="0"/>
                <a:cs typeface="Times New Roman" pitchFamily="18" charset="0"/>
              </a:rPr>
              <a:t>, </a:t>
            </a:r>
            <a:r>
              <a:rPr lang="en-US" sz="1200" i="1" dirty="0">
                <a:latin typeface="Times New Roman" pitchFamily="18" charset="0"/>
                <a:cs typeface="Times New Roman" pitchFamily="18" charset="0"/>
              </a:rPr>
              <a:t>100</a:t>
            </a:r>
            <a:r>
              <a:rPr lang="en-US" sz="1200" dirty="0">
                <a:latin typeface="Times New Roman" pitchFamily="18" charset="0"/>
                <a:cs typeface="Times New Roman" pitchFamily="18" charset="0"/>
              </a:rPr>
              <a:t>(1), 23-32.</a:t>
            </a:r>
          </a:p>
          <a:p>
            <a:pPr>
              <a:lnSpc>
                <a:spcPct val="200000"/>
              </a:lnSpc>
              <a:buNone/>
            </a:pPr>
            <a:endParaRPr lang="en-US" sz="1200" dirty="0">
              <a:latin typeface="Times New Roman" pitchFamily="18" charset="0"/>
              <a:cs typeface="Times New Roman" pitchFamily="18" charset="0"/>
            </a:endParaRPr>
          </a:p>
        </p:txBody>
      </p:sp>
    </p:spTree>
  </p:cSld>
  <p:clrMapOvr>
    <a:masterClrMapping/>
  </p:clrMapOvr>
  <p:transition>
    <p:wedge/>
    <p:sndAc>
      <p:stSnd>
        <p:snd r:embed="rId2" name="cashreg.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505</TotalTime>
  <Words>1277</Words>
  <Application>Microsoft Office PowerPoint</Application>
  <PresentationFormat>On-screen Show (4:3)</PresentationFormat>
  <Paragraphs>84</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Metro</vt:lpstr>
      <vt:lpstr>Presentation of the key strategic plan you develop in the assessment 2</vt:lpstr>
      <vt:lpstr>Plans to achieve main goals </vt:lpstr>
      <vt:lpstr>conti</vt:lpstr>
      <vt:lpstr>Plans on ways to communicate to stakeholders and constituencies </vt:lpstr>
      <vt:lpstr> key individuals or groups with whom you must communicate. </vt:lpstr>
      <vt:lpstr>The cultural or ethical factors that are relevant to the design of communication plan.</vt:lpstr>
      <vt:lpstr>The changes that are needed to achieve goals</vt:lpstr>
      <vt:lpstr> How to evaluate the success of strategic plan</vt:lpstr>
      <vt:lpstr>How  collect data to evaluate whether you have achieved specific goals and outcomes.</vt:lpstr>
      <vt:lpstr>Role of nurse leader in implementing  plan and sustaining strategic direction.(  Wellings, K., &amp; Macdowall, W. 2000)</vt:lpstr>
      <vt:lpstr>leadership qualities and skills that enable successfully implement of plan and sustain strategic direction</vt:lpstr>
      <vt:lpstr>Reference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of the key strategic plan you develop in the assessment 2</dc:title>
  <dc:creator>Reagan</dc:creator>
  <cp:lastModifiedBy>FRANK</cp:lastModifiedBy>
  <cp:revision>54</cp:revision>
  <dcterms:created xsi:type="dcterms:W3CDTF">2019-02-09T11:11:50Z</dcterms:created>
  <dcterms:modified xsi:type="dcterms:W3CDTF">2019-02-09T21:27:58Z</dcterms:modified>
</cp:coreProperties>
</file>